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6" r:id="rId4"/>
    <p:sldMasterId id="2147483698" r:id="rId5"/>
  </p:sldMasterIdLst>
  <p:notesMasterIdLst>
    <p:notesMasterId r:id="rId42"/>
  </p:notesMasterIdLst>
  <p:sldIdLst>
    <p:sldId id="286" r:id="rId6"/>
    <p:sldId id="287" r:id="rId7"/>
    <p:sldId id="317" r:id="rId8"/>
    <p:sldId id="288" r:id="rId9"/>
    <p:sldId id="289" r:id="rId10"/>
    <p:sldId id="290" r:id="rId11"/>
    <p:sldId id="291" r:id="rId12"/>
    <p:sldId id="319" r:id="rId13"/>
    <p:sldId id="292" r:id="rId14"/>
    <p:sldId id="320" r:id="rId15"/>
    <p:sldId id="293" r:id="rId16"/>
    <p:sldId id="294" r:id="rId17"/>
    <p:sldId id="318" r:id="rId18"/>
    <p:sldId id="295" r:id="rId19"/>
    <p:sldId id="321" r:id="rId20"/>
    <p:sldId id="297" r:id="rId21"/>
    <p:sldId id="298" r:id="rId22"/>
    <p:sldId id="299" r:id="rId23"/>
    <p:sldId id="300" r:id="rId24"/>
    <p:sldId id="301" r:id="rId25"/>
    <p:sldId id="302" r:id="rId26"/>
    <p:sldId id="304" r:id="rId27"/>
    <p:sldId id="303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28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3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84D62-73D3-41DE-A1D4-3B379B2212DB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DFE9A-855C-4B16-B6E0-1E90C89B3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47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5478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12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434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14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4487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16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7516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17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382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18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003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19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2210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20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762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21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89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23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980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24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105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2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010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25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76160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26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55511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27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4062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28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750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29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3202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30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4131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31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665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32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1933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33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26893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34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574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3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19128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35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470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4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183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5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4581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6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547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7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967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9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431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11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757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4940-6A2E-4D83-8543-1B66A8D8966B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7FCA-38AE-4C09-8FFB-D9D4CDE75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5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4940-6A2E-4D83-8543-1B66A8D8966B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7FCA-38AE-4C09-8FFB-D9D4CDE75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74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4940-6A2E-4D83-8543-1B66A8D8966B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7FCA-38AE-4C09-8FFB-D9D4CDE75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63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5760" cy="535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3147"/>
              <a:ext cx="5760" cy="117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8" name="AutoShape 11"/>
            <p:cNvSpPr>
              <a:spLocks noChangeArrowheads="1"/>
            </p:cNvSpPr>
            <p:nvPr/>
          </p:nvSpPr>
          <p:spPr bwMode="auto">
            <a:xfrm rot="5400000" flipH="1">
              <a:off x="82" y="1995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AutoShape 12"/>
            <p:cNvSpPr>
              <a:spLocks noChangeArrowheads="1"/>
            </p:cNvSpPr>
            <p:nvPr/>
          </p:nvSpPr>
          <p:spPr bwMode="auto">
            <a:xfrm rot="5400000" flipH="1">
              <a:off x="82" y="258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AutoShape 13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AutoShape 14"/>
            <p:cNvSpPr>
              <a:spLocks noChangeArrowheads="1"/>
            </p:cNvSpPr>
            <p:nvPr/>
          </p:nvSpPr>
          <p:spPr bwMode="auto">
            <a:xfrm rot="5400000" flipH="1">
              <a:off x="83" y="3775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AutoShape 15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AutoShape 16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AutoShape 17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 flipH="1">
            <a:off x="547688" y="2717800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433388" y="26971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463550" y="2700338"/>
            <a:ext cx="161925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9236075" y="2697163"/>
            <a:ext cx="304800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484188" y="2760663"/>
            <a:ext cx="8751887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grpSp>
        <p:nvGrpSpPr>
          <p:cNvPr id="21" name="Group 24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22" name="AutoShape 25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3" name="AutoShape 26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4" name="AutoShape 27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5" name="AutoShape 28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AutoShape 29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AutoShape 30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>
                <a:gd name="T0" fmla="*/ 1 w 532"/>
                <a:gd name="T1" fmla="*/ 0 h 465"/>
                <a:gd name="T2" fmla="*/ 0 w 532"/>
                <a:gd name="T3" fmla="*/ 166 h 465"/>
                <a:gd name="T4" fmla="*/ 532 w 532"/>
                <a:gd name="T5" fmla="*/ 465 h 465"/>
                <a:gd name="T6" fmla="*/ 532 w 532"/>
                <a:gd name="T7" fmla="*/ 201 h 465"/>
                <a:gd name="T8" fmla="*/ 172 w 532"/>
                <a:gd name="T9" fmla="*/ 0 h 465"/>
                <a:gd name="T10" fmla="*/ 1 w 532"/>
                <a:gd name="T11" fmla="*/ 0 h 4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>
                <a:gd name="T0" fmla="*/ 457 w 457"/>
                <a:gd name="T1" fmla="*/ 248 h 264"/>
                <a:gd name="T2" fmla="*/ 1 w 457"/>
                <a:gd name="T3" fmla="*/ 0 h 264"/>
                <a:gd name="T4" fmla="*/ 0 w 457"/>
                <a:gd name="T5" fmla="*/ 252 h 264"/>
                <a:gd name="T6" fmla="*/ 457 w 457"/>
                <a:gd name="T7" fmla="*/ 248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819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295400" y="1524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5A1C812-FDD4-4B47-B495-BA2774232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2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Aft>
                <a:spcPct val="0"/>
              </a:spcAft>
              <a:defRPr/>
            </a:pPr>
            <a:fld id="{A75BA60D-6B58-48A5-A04C-F7C68E094D1E}" type="slidenum">
              <a:rPr lang="en-US" smtClean="0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451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481A3-9633-40D5-9462-A726AC0309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72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FD078-98A7-42F1-9906-92A7756F200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750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044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044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4E132-D4F3-448B-8981-A6D9C53D667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906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E961A-A64B-451E-A0DA-DD7D09EB975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475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12B23-7EE8-4D0E-9C6A-90663757C2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00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89601-94BF-44B3-956B-534CE43BEB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54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4940-6A2E-4D83-8543-1B66A8D8966B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7FCA-38AE-4C09-8FFB-D9D4CDE75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94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BE9C9-8CAD-4A26-ACDE-7E98EC003C5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9319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92722-F2F7-4B2F-9423-02856417E15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64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40AED-BEF9-463A-A481-FFE5CACC121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299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419100"/>
            <a:ext cx="1943100" cy="5740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419100"/>
            <a:ext cx="5676900" cy="5740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038D0-C159-48C8-94DA-687DFDD5BA9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151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91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20447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81600" y="20447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CDA97-71EA-40FC-9E5A-C2ED100B36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628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BF4B-C465-4D84-A3B1-B004666DB01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F669-55F9-43B3-86EC-E18E44D88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616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BF4B-C465-4D84-A3B1-B004666DB01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F669-55F9-43B3-86EC-E18E44D88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981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BF4B-C465-4D84-A3B1-B004666DB01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F669-55F9-43B3-86EC-E18E44D88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04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BF4B-C465-4D84-A3B1-B004666DB01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F669-55F9-43B3-86EC-E18E44D88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424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BF4B-C465-4D84-A3B1-B004666DB01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F669-55F9-43B3-86EC-E18E44D88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72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4940-6A2E-4D83-8543-1B66A8D8966B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7FCA-38AE-4C09-8FFB-D9D4CDE75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348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BF4B-C465-4D84-A3B1-B004666DB01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F669-55F9-43B3-86EC-E18E44D88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513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BF4B-C465-4D84-A3B1-B004666DB01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F669-55F9-43B3-86EC-E18E44D88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19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BF4B-C465-4D84-A3B1-B004666DB01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F669-55F9-43B3-86EC-E18E44D88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837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BF4B-C465-4D84-A3B1-B004666DB01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F669-55F9-43B3-86EC-E18E44D88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249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BF4B-C465-4D84-A3B1-B004666DB01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F669-55F9-43B3-86EC-E18E44D88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11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BF4B-C465-4D84-A3B1-B004666DB01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F669-55F9-43B3-86EC-E18E44D88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005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7D6E-5110-4BAE-854C-FC04BC83A8CA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CAFB-31F5-44FD-83FC-413FF22F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200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7D6E-5110-4BAE-854C-FC04BC83A8CA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CAFB-31F5-44FD-83FC-413FF22F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584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7D6E-5110-4BAE-854C-FC04BC83A8CA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CAFB-31F5-44FD-83FC-413FF22F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330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7D6E-5110-4BAE-854C-FC04BC83A8CA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CAFB-31F5-44FD-83FC-413FF22F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64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4940-6A2E-4D83-8543-1B66A8D8966B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7FCA-38AE-4C09-8FFB-D9D4CDE75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952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7D6E-5110-4BAE-854C-FC04BC83A8CA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CAFB-31F5-44FD-83FC-413FF22F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798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7D6E-5110-4BAE-854C-FC04BC83A8CA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CAFB-31F5-44FD-83FC-413FF22F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385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7D6E-5110-4BAE-854C-FC04BC83A8CA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CAFB-31F5-44FD-83FC-413FF22F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603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7D6E-5110-4BAE-854C-FC04BC83A8CA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CAFB-31F5-44FD-83FC-413FF22F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442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7D6E-5110-4BAE-854C-FC04BC83A8CA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CAFB-31F5-44FD-83FC-413FF22F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580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7D6E-5110-4BAE-854C-FC04BC83A8CA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CAFB-31F5-44FD-83FC-413FF22F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924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7D6E-5110-4BAE-854C-FC04BC83A8CA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CAFB-31F5-44FD-83FC-413FF22F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063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C1D0-7EE7-45F7-80BF-02DE4C11D2C5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C056-5AD7-4556-8B14-AB366DCCE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480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C1D0-7EE7-45F7-80BF-02DE4C11D2C5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C056-5AD7-4556-8B14-AB366DCCE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86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C1D0-7EE7-45F7-80BF-02DE4C11D2C5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C056-5AD7-4556-8B14-AB366DCCE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63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4940-6A2E-4D83-8543-1B66A8D8966B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7FCA-38AE-4C09-8FFB-D9D4CDE75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850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C1D0-7EE7-45F7-80BF-02DE4C11D2C5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C056-5AD7-4556-8B14-AB366DCCE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729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C1D0-7EE7-45F7-80BF-02DE4C11D2C5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C056-5AD7-4556-8B14-AB366DCCE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083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C1D0-7EE7-45F7-80BF-02DE4C11D2C5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C056-5AD7-4556-8B14-AB366DCCE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691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C1D0-7EE7-45F7-80BF-02DE4C11D2C5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C056-5AD7-4556-8B14-AB366DCCE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753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C1D0-7EE7-45F7-80BF-02DE4C11D2C5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C056-5AD7-4556-8B14-AB366DCCE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492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C1D0-7EE7-45F7-80BF-02DE4C11D2C5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C056-5AD7-4556-8B14-AB366DCCE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635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C1D0-7EE7-45F7-80BF-02DE4C11D2C5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C056-5AD7-4556-8B14-AB366DCCE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483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C1D0-7EE7-45F7-80BF-02DE4C11D2C5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C056-5AD7-4556-8B14-AB366DCCE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81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4940-6A2E-4D83-8543-1B66A8D8966B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7FCA-38AE-4C09-8FFB-D9D4CDE75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13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4940-6A2E-4D83-8543-1B66A8D8966B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7FCA-38AE-4C09-8FFB-D9D4CDE75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65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4940-6A2E-4D83-8543-1B66A8D8966B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7FCA-38AE-4C09-8FFB-D9D4CDE75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2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4940-6A2E-4D83-8543-1B66A8D8966B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7FCA-38AE-4C09-8FFB-D9D4CDE75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5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04940-6A2E-4D83-8543-1B66A8D8966B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17FCA-38AE-4C09-8FFB-D9D4CDE75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9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4191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0447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2555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Arial Narrow" pitchFamily="34" charset="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6395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Arial Narrow" pitchFamily="34" charset="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295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Arial Narrow" pitchFamily="34" charset="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A75BA60D-6B58-48A5-A04C-F7C68E094D1E}" type="slidenum">
              <a:rPr lang="en-US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1047" name="AutoShape 8"/>
            <p:cNvSpPr>
              <a:spLocks noChangeArrowheads="1"/>
            </p:cNvSpPr>
            <p:nvPr/>
          </p:nvSpPr>
          <p:spPr bwMode="auto">
            <a:xfrm rot="5400000" flipH="1">
              <a:off x="82" y="1995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48" name="AutoShape 9"/>
            <p:cNvSpPr>
              <a:spLocks noChangeArrowheads="1"/>
            </p:cNvSpPr>
            <p:nvPr/>
          </p:nvSpPr>
          <p:spPr bwMode="auto">
            <a:xfrm rot="5400000" flipH="1">
              <a:off x="82" y="258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49" name="AutoShape 10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0" name="AutoShape 11"/>
            <p:cNvSpPr>
              <a:spLocks noChangeArrowheads="1"/>
            </p:cNvSpPr>
            <p:nvPr/>
          </p:nvSpPr>
          <p:spPr bwMode="auto">
            <a:xfrm rot="5400000" flipH="1">
              <a:off x="83" y="3775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1" name="AutoShape 12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2" name="AutoShape 13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3" name="AutoShape 14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80911" name="Rectangle 15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80912" name="AutoShape 16"/>
          <p:cNvSpPr>
            <a:spLocks noChangeArrowheads="1"/>
          </p:cNvSpPr>
          <p:nvPr/>
        </p:nvSpPr>
        <p:spPr bwMode="auto">
          <a:xfrm flipH="1">
            <a:off x="547688" y="1703388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80913" name="Oval 17"/>
          <p:cNvSpPr>
            <a:spLocks noChangeArrowheads="1"/>
          </p:cNvSpPr>
          <p:nvPr/>
        </p:nvSpPr>
        <p:spPr bwMode="auto">
          <a:xfrm>
            <a:off x="460375" y="17065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5" name="Rectangle 18"/>
          <p:cNvSpPr>
            <a:spLocks noChangeArrowheads="1"/>
          </p:cNvSpPr>
          <p:nvPr/>
        </p:nvSpPr>
        <p:spPr bwMode="auto">
          <a:xfrm>
            <a:off x="463550" y="1912938"/>
            <a:ext cx="19050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0915" name="Oval 19"/>
          <p:cNvSpPr>
            <a:spLocks noChangeArrowheads="1"/>
          </p:cNvSpPr>
          <p:nvPr/>
        </p:nvSpPr>
        <p:spPr bwMode="auto">
          <a:xfrm>
            <a:off x="9209088" y="1676400"/>
            <a:ext cx="304800" cy="274638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7" name="Rectangle 20"/>
          <p:cNvSpPr>
            <a:spLocks noChangeArrowheads="1"/>
          </p:cNvSpPr>
          <p:nvPr/>
        </p:nvSpPr>
        <p:spPr bwMode="auto">
          <a:xfrm>
            <a:off x="457200" y="1739900"/>
            <a:ext cx="875188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grpSp>
        <p:nvGrpSpPr>
          <p:cNvPr id="1038" name="Group 21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1039" name="AutoShape 22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40" name="AutoShape 23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41" name="AutoShape 24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42" name="AutoShape 25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43" name="AutoShape 26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44" name="AutoShape 27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45" name="Freeform 28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>
                <a:gd name="T0" fmla="*/ 1 w 532"/>
                <a:gd name="T1" fmla="*/ 0 h 465"/>
                <a:gd name="T2" fmla="*/ 0 w 532"/>
                <a:gd name="T3" fmla="*/ 166 h 465"/>
                <a:gd name="T4" fmla="*/ 532 w 532"/>
                <a:gd name="T5" fmla="*/ 465 h 465"/>
                <a:gd name="T6" fmla="*/ 532 w 532"/>
                <a:gd name="T7" fmla="*/ 201 h 465"/>
                <a:gd name="T8" fmla="*/ 172 w 532"/>
                <a:gd name="T9" fmla="*/ 0 h 465"/>
                <a:gd name="T10" fmla="*/ 1 w 532"/>
                <a:gd name="T11" fmla="*/ 0 h 4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046" name="Freeform 29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>
                <a:gd name="T0" fmla="*/ 457 w 457"/>
                <a:gd name="T1" fmla="*/ 248 h 264"/>
                <a:gd name="T2" fmla="*/ 1 w 457"/>
                <a:gd name="T3" fmla="*/ 0 h 264"/>
                <a:gd name="T4" fmla="*/ 0 w 457"/>
                <a:gd name="T5" fmla="*/ 252 h 264"/>
                <a:gd name="T6" fmla="*/ 457 w 457"/>
                <a:gd name="T7" fmla="*/ 248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03962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3" grpId="0" animBg="1"/>
      <p:bldP spid="80915" grpId="0" animBg="1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Ø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Ø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CBF4B-C465-4D84-A3B1-B004666DB01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EF669-55F9-43B3-86EC-E18E44D88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5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D7D6E-5110-4BAE-854C-FC04BC83A8CA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0CAFB-31F5-44FD-83FC-413FF22F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2C1D0-7EE7-45F7-80BF-02DE4C11D2C5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2C056-5AD7-4556-8B14-AB366DCCE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0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2192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fa-IR" b="1" dirty="0">
                <a:solidFill>
                  <a:schemeClr val="accent1"/>
                </a:solidFill>
                <a:latin typeface="Times New Roman" charset="0"/>
              </a:rPr>
              <a:t>رتینو پاتی نارسی 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>
              <a:defRPr/>
            </a:pPr>
            <a:r>
              <a:rPr lang="fa-IR" b="1" dirty="0">
                <a:latin typeface="Times New Roman" charset="0"/>
              </a:rPr>
              <a:t>دکتر منیژه قره باغی</a:t>
            </a:r>
            <a:endParaRPr lang="en-U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371600" y="4430713"/>
            <a:ext cx="55046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a-IR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استاد دانشگاه علوم پزشکی تبریز</a:t>
            </a:r>
            <a:endParaRPr lang="en-US" sz="2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289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83" y="404665"/>
            <a:ext cx="7321216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472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/>
                </a:solidFill>
                <a:latin typeface="Times New Roman" charset="0"/>
              </a:rPr>
              <a:t>Retinopathy Of Prematurity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5616" y="2132856"/>
            <a:ext cx="7920880" cy="3528392"/>
          </a:xfrm>
        </p:spPr>
        <p:txBody>
          <a:bodyPr/>
          <a:lstStyle/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هیپراکسی نسبی عامل شروع توقف رشد طبیعی عروق در فاز 1 رتینوپاتی نارسی می باشد.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اکسیژن توکسیسیته فاز 1 ، با رشد عروقی ناشی از هیپوکسی در فاز 2 دنبال می شود.</a:t>
            </a:r>
          </a:p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هیپر اکسی باعث مهار فاکتورهای رشد عروقی به واسطه اکسیژن از جمله اریتروپویتین و فاکتور رشد اندوتلیال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(VEGF)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عروقی می شود.</a:t>
            </a:r>
          </a:p>
          <a:p>
            <a:pPr algn="r" rt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427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/>
                </a:solidFill>
                <a:latin typeface="Times New Roman" charset="0"/>
              </a:rPr>
              <a:t>Retinopathy Of Prematurity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5616" y="2132856"/>
            <a:ext cx="7920880" cy="3528392"/>
          </a:xfrm>
        </p:spPr>
        <p:txBody>
          <a:bodyPr/>
          <a:lstStyle/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فاکتور رشد شبه انسولین (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IGF-1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برای رشد طبیعی و تکامل برخی بافتها از جمله مغز و عروق خونی ضروری است.</a:t>
            </a:r>
          </a:p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سایر فاکتورهایی که بدنبال زایمان زودرس به نوزاد نمی رسند عبارتند از اسیدهای چرب غیر اشباع زنجیره بلند امگا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LCPUFA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که برای تکامل طبیعی شبکیه ضروری می باشد.</a:t>
            </a:r>
          </a:p>
          <a:p>
            <a:pPr algn="r" rt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326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23999"/>
            <a:ext cx="7056784" cy="513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470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/>
                </a:solidFill>
                <a:latin typeface="Times New Roman" charset="0"/>
              </a:rPr>
              <a:t>Retinopathy Of Prematurity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5616" y="2132856"/>
            <a:ext cx="7920880" cy="3528392"/>
          </a:xfrm>
        </p:spPr>
        <p:txBody>
          <a:bodyPr/>
          <a:lstStyle/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فاز دوم رتینوپاتی با پرولیفراسیون عروقی در پاسخ به افزایش  فاکتورهای  رشد نظیر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VEGF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و اریتروپویتین و سایر فاکتورها مشخص می شود.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895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98634"/>
            <a:ext cx="6768752" cy="613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983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/>
                </a:solidFill>
                <a:latin typeface="Times New Roman" charset="0"/>
              </a:rPr>
              <a:t>Retinopathy Of Prematurity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71600" y="1772816"/>
            <a:ext cx="8064896" cy="4608512"/>
          </a:xfrm>
        </p:spPr>
        <p:txBody>
          <a:bodyPr/>
          <a:lstStyle/>
          <a:p>
            <a:pPr algn="r" rtl="1"/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در رتینوپاتی شدید، فاز 2  زمانی شروع می شود که رتین از نظر متابولیک فعال ولی کم عروق و درنتیجه هیپوکسیک  است( ناشی از ساپرسیون اولیه رشد عروقی در فاز 1). عروق جدید ( حاصل از ترشح زیاد فاکتورهای رشد) پرفوزیون ضعیف شبکیه را فراهم کرده نشت دارد و باعث تشکیل اسکار و کندگی شبکیه می شود.</a:t>
            </a:r>
          </a:p>
        </p:txBody>
      </p:sp>
    </p:spTree>
    <p:extLst>
      <p:ext uri="{BB962C8B-B14F-4D97-AF65-F5344CB8AC3E}">
        <p14:creationId xmlns:p14="http://schemas.microsoft.com/office/powerpoint/2010/main" val="792684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/>
                </a:solidFill>
                <a:latin typeface="Times New Roman" charset="0"/>
              </a:rPr>
              <a:t>Retinopathy Of Prematurity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5616" y="2132856"/>
            <a:ext cx="7920880" cy="3528392"/>
          </a:xfrm>
        </p:spPr>
        <p:txBody>
          <a:bodyPr/>
          <a:lstStyle/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انتقال از فاز 1 به فاز 2 معمولا صرف نظر از سن تقویمی در سن حاملگی اصلاح شده 32 تا 37 هفته  اتفاق می افتد ودر هفته 34 تا 36 به بیشترین حد می رسد</a:t>
            </a:r>
          </a:p>
          <a:p>
            <a:pPr marL="0" indent="0">
              <a:buNone/>
            </a:pP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599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factors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5616" y="2132856"/>
            <a:ext cx="7920880" cy="3528392"/>
          </a:xfrm>
        </p:spPr>
        <p:txBody>
          <a:bodyPr/>
          <a:lstStyle/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تجویز اکسیژن، دیسترس تنفسی، آپنه، برادیکاردی، بیماری قلبی، عفونت، هیپر کاپنه، اسیدوز، آنمی و نیاز به تزریق خون از عوامل کمک کننده به ایجاد رتینوپاتی نارسی می باشند.</a:t>
            </a:r>
          </a:p>
        </p:txBody>
      </p:sp>
    </p:spTree>
    <p:extLst>
      <p:ext uri="{BB962C8B-B14F-4D97-AF65-F5344CB8AC3E}">
        <p14:creationId xmlns:p14="http://schemas.microsoft.com/office/powerpoint/2010/main" val="2729851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chemeClr val="accent1"/>
                </a:solidFill>
                <a:latin typeface="Times New Roman" charset="0"/>
              </a:rPr>
              <a:t>Risk factors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43608" y="2060848"/>
            <a:ext cx="8100392" cy="4536504"/>
          </a:xfrm>
        </p:spPr>
        <p:txBody>
          <a:bodyPr/>
          <a:lstStyle/>
          <a:p>
            <a:pPr lvl="1"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اکسیژن</a:t>
            </a:r>
          </a:p>
          <a:p>
            <a:pPr lvl="1"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سطح اپتیمم اکسیژن که در آن خطر رتینوپاتی ناشی از اکسیژن ساچوراسیون با موربیدیته ناشی از هیپوکسی بالانس شود شناخته شده نیست. </a:t>
            </a:r>
          </a:p>
          <a:p>
            <a:pPr lvl="1"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براساس مطالعات تجویز اکسیژن کمکی در رتینوپاتی نارسی ، با افزایش ساچوراسیون از 89 -94 % به 96-99%  برای حداقل 2 هفته  با پیشرفت از مرحله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prethreshold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ROP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به مرحله پرولیفراتیو همراه نبوده است.</a:t>
            </a:r>
          </a:p>
        </p:txBody>
      </p:sp>
    </p:spTree>
    <p:extLst>
      <p:ext uri="{BB962C8B-B14F-4D97-AF65-F5344CB8AC3E}">
        <p14:creationId xmlns:p14="http://schemas.microsoft.com/office/powerpoint/2010/main" val="216846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a-IR" b="1" dirty="0">
                <a:solidFill>
                  <a:schemeClr val="accent1"/>
                </a:solidFill>
                <a:latin typeface="Times New Roman" charset="0"/>
              </a:rPr>
              <a:t>رتینوپاتی نارسی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5616" y="2132856"/>
            <a:ext cx="7920880" cy="3528392"/>
          </a:xfrm>
        </p:spPr>
        <p:txBody>
          <a:bodyPr/>
          <a:lstStyle/>
          <a:p>
            <a:pPr algn="r" rtl="1">
              <a:defRPr/>
            </a:pP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با وجود پیشرفتهایی که در اکسیژن تراپی حاصل شده، شیوع رتینوپاتی نارسی  به علت افزایش بقائ نوزادان نارس با سن حاملگی پایین تر و وزن تولد کمتر که رتین آسیب پذیرتری دارند کمتر نشده است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339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chemeClr val="accent1"/>
                </a:solidFill>
                <a:latin typeface="Times New Roman" charset="0"/>
              </a:rPr>
              <a:t>Risk factors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5616" y="2132856"/>
            <a:ext cx="7920880" cy="3528392"/>
          </a:xfrm>
        </p:spPr>
        <p:txBody>
          <a:bodyPr/>
          <a:lstStyle/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افزایش اکسیژن با عوارض ریوی بیشتری همراهی می کند.</a:t>
            </a:r>
          </a:p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نوسانات سطح اکسیژن در هفته های اول زندگی و نیز هیپوکسی های مکرر در 8 هفته اول زندگی با افزایش ریسک رتینوپاتی  همراه می باشد</a:t>
            </a:r>
          </a:p>
          <a:p>
            <a:pPr algn="r" rtl="1"/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7159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chemeClr val="accent1"/>
                </a:solidFill>
                <a:latin typeface="Times New Roman" charset="0"/>
              </a:rPr>
              <a:t>Risk factors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5616" y="2132856"/>
            <a:ext cx="7920880" cy="3528392"/>
          </a:xfrm>
        </p:spPr>
        <p:txBody>
          <a:bodyPr/>
          <a:lstStyle/>
          <a:p>
            <a:pPr algn="r" rtl="1"/>
            <a:r>
              <a:rPr lang="fa-IR" dirty="0"/>
              <a:t>سن حاملگی و وزن تولد</a:t>
            </a:r>
          </a:p>
          <a:p>
            <a:pPr lvl="1" algn="r" rtl="1"/>
            <a:r>
              <a:rPr lang="fa-IR" dirty="0"/>
              <a:t>هرچه سن حاملگی و وزن تولد کمتر باشد ، کمبود فاکتورهای موجود در زندگی داخل رحمی شدید تر خواهد بود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2720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68" y="1700808"/>
            <a:ext cx="915265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207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chemeClr val="accent1"/>
                </a:solidFill>
                <a:latin typeface="Times New Roman" charset="0"/>
              </a:rPr>
              <a:t>Risk factors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5616" y="2132856"/>
            <a:ext cx="7920880" cy="3528392"/>
          </a:xfrm>
        </p:spPr>
        <p:txBody>
          <a:bodyPr/>
          <a:lstStyle/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سطح پایین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IGF-1</a:t>
            </a:r>
          </a:p>
          <a:p>
            <a:pPr lvl="1"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ارتباط نزدیکی بین سطح پایین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IGF-1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در پست ناتال با بروز رتینوپاتی نارسی و سایر موربیدیته نوزادی وجود دارد.</a:t>
            </a:r>
          </a:p>
          <a:p>
            <a:pPr lvl="1"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بیشتر نوزادان نارس زیر 33 هفته افزایش بسیار آهسته ای در تولید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IGF-1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بعد از تولد دارند تا به سن 40 هفته اصلاح شده برسند.</a:t>
            </a:r>
          </a:p>
          <a:p>
            <a:pPr lvl="1"/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536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chemeClr val="accent1"/>
                </a:solidFill>
                <a:latin typeface="Times New Roman" charset="0"/>
              </a:rPr>
              <a:t>Risk factors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5616" y="2132856"/>
            <a:ext cx="7920880" cy="3528392"/>
          </a:xfrm>
        </p:spPr>
        <p:txBody>
          <a:bodyPr/>
          <a:lstStyle/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مقادیر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IGF-1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پست ناتال در نوزادان نارس با سن حاملگی بالاتر وابسته به تغذیه است و در ناشتایی، عفونت و استرس کاهش می یابد.</a:t>
            </a:r>
          </a:p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در نوزادان نارس مقادیر پایین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IGF-1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ارتباط مستقیم با شدت رتینوپاتی و رشد ضعیف مغزی دارد که با اندازه دورسر و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MRI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مشخص می شود.</a:t>
            </a:r>
          </a:p>
        </p:txBody>
      </p:sp>
    </p:spTree>
    <p:extLst>
      <p:ext uri="{BB962C8B-B14F-4D97-AF65-F5344CB8AC3E}">
        <p14:creationId xmlns:p14="http://schemas.microsoft.com/office/powerpoint/2010/main" val="4121326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chemeClr val="accent1"/>
                </a:solidFill>
                <a:latin typeface="Times New Roman" charset="0"/>
              </a:rPr>
              <a:t>Risk factors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5616" y="2132856"/>
            <a:ext cx="7920880" cy="3528392"/>
          </a:xfrm>
        </p:spPr>
        <p:txBody>
          <a:bodyPr/>
          <a:lstStyle/>
          <a:p>
            <a:pPr algn="r" rt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IGF-1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به عنوان فاکتور محرک برای رشد و سورویوال سلول اندوتلیال عروقی وابسته به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VEGF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عمل می کند.</a:t>
            </a:r>
          </a:p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افزایش مقادیر پروتئین باند شونده به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IGF-1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هم سورویوال عروقی را اصلاح می کند.</a:t>
            </a:r>
          </a:p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سطح پروتئین 3 باند شونده به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IGF-1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بطور قابل توجهی در نوزادانی که رتینوپاتی نارسی دارند کاهش یافته است.</a:t>
            </a:r>
          </a:p>
          <a:p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1331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chemeClr val="accent1"/>
                </a:solidFill>
                <a:latin typeface="Times New Roman" charset="0"/>
              </a:rPr>
              <a:t>Risk factors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43608" y="2132856"/>
            <a:ext cx="7992888" cy="4464496"/>
          </a:xfrm>
        </p:spPr>
        <p:txBody>
          <a:bodyPr/>
          <a:lstStyle/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هیپرگلیسمی و مصرف انسولین</a:t>
            </a:r>
          </a:p>
          <a:p>
            <a:pPr lvl="1"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افزایش مقادیر قند خون ریسک فاکتوری برای رتینوپاتی نارسی است.</a:t>
            </a:r>
          </a:p>
          <a:p>
            <a:pPr lvl="1"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افزایش تغذیه به تنهای در وزن گیری (نرمال شده برای سن حاملگی) یا سطح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IGF-1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در نوزادان کم وزن  موثر نیست. این نوزادان با افزایش دریافت کالری نمی توانند سطح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IGF-1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را افزایش دهند و یا در حضور مقادیر پایین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IGF-1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نمی توانند کالری را صرف رشد نمایند.</a:t>
            </a: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038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chemeClr val="accent1"/>
                </a:solidFill>
                <a:latin typeface="Times New Roman" charset="0"/>
              </a:rPr>
              <a:t>Risk factors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5616" y="2132856"/>
            <a:ext cx="7920880" cy="3528392"/>
          </a:xfrm>
        </p:spPr>
        <p:txBody>
          <a:bodyPr/>
          <a:lstStyle/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هم افزایش تغذیه و هم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IGF-1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کافی برای رشد بعد از تولد و کاهش ریسک رتینوپاتی ضروری است.</a:t>
            </a:r>
          </a:p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توجه اضافی به ترکیبات تغذیه ای از جمله پروتئین ، چربی کافی، گلوکز مناسب و سایر کربوهیدراتها ضروری است.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9115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71600" y="1916832"/>
            <a:ext cx="8172400" cy="4680520"/>
          </a:xfrm>
        </p:spPr>
        <p:txBody>
          <a:bodyPr/>
          <a:lstStyle/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طبقه بندی بین المللی  رتین.پاتی نارسی در سال 1984 تا 1987 برای تعریف واضح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stages of ROP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انجام شد.</a:t>
            </a:r>
          </a:p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شبکیه به 3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zones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تقسیم بندی می شود.</a:t>
            </a:r>
          </a:p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رتینوپاتی در زون 1 بدترین پیش اگهی را دارد.</a:t>
            </a:r>
          </a:p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گسترش بیماری برااساس تعداد ساعات درگیر در زون مشخص می شود.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178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5616" y="2132856"/>
            <a:ext cx="7920880" cy="3528392"/>
          </a:xfrm>
        </p:spPr>
        <p:txBody>
          <a:bodyPr/>
          <a:lstStyle/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تغییر در دیلاتاسیون وریدی و پیچ وخمهای شریانی که در بیماری اگرسیو اتفاق می افتد به عنوان بیماری پلاس شناخته می شود.</a:t>
            </a:r>
          </a:p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اگر معیارهای پلاس را پرنکند ولی طبیعی نباشده به عنوان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preplus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disease”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شناخنه می شود.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797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/>
                </a:solidFill>
                <a:latin typeface="Times New Roman" charset="0"/>
              </a:rPr>
              <a:t>Retinopathy Of Prematurity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5616" y="2132856"/>
            <a:ext cx="7920880" cy="3528392"/>
          </a:xfrm>
        </p:spPr>
        <p:txBody>
          <a:bodyPr/>
          <a:lstStyle/>
          <a:p>
            <a:pPr lvl="0" algn="r" rtl="1" eaLnBrk="1" fontAlgn="auto" hangingPunct="1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kumimoji="0" lang="fa-IR" kern="1200" dirty="0">
                <a:effectLst/>
                <a:latin typeface="Calibri"/>
              </a:rPr>
              <a:t>کمبود فاکتورهایی که بطور طبیعی در دوران جنینی وجود دارند ازمله فاکتور رشد شبه انسولین 1 تاثیر قابل ملاحظه ای  در رتینوپاتی نارسی دارد.</a:t>
            </a:r>
            <a:endParaRPr kumimoji="0" lang="en-US" kern="1200" dirty="0">
              <a:effectLst/>
              <a:latin typeface="Calibri"/>
            </a:endParaRPr>
          </a:p>
          <a:p>
            <a:pPr lvl="0" algn="r" rtl="1" eaLnBrk="1" fontAlgn="auto" hangingPunct="1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kumimoji="0" lang="fa-IR" kern="1200" dirty="0">
                <a:effectLst/>
                <a:latin typeface="Calibri"/>
              </a:rPr>
              <a:t>درغیاب فاکتورهای رشد ضروری که بطور طبیعی در جنین وجود دارد، عدم تکامل یافتگی رتین و آسیب پذیری آن نسبت به هیپوکسی و نئوواسکولاریزاسیون ادامه می یابد.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0247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Course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5616" y="2132856"/>
            <a:ext cx="7920880" cy="4248472"/>
          </a:xfrm>
        </p:spPr>
        <p:txBody>
          <a:bodyPr/>
          <a:lstStyle/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استیج 1 تا 3 نشانگر افزایش رشد غیر طبیعی عروقی ( نئوواسکولاریزاسیون ) می باشد ودر استیج 3 عروق به داخل ویتروس رشد می کنند.</a:t>
            </a:r>
          </a:p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در استیج 4 کندگی پارسیل رتین اتفاق می افتد.</a:t>
            </a:r>
          </a:p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در استیج 5 شبکیه بطور کامل کندگی شبکیه اتفاق می افتد.</a:t>
            </a:r>
          </a:p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هردو با پیش اگهی نامطلوب بینایی همراه است.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6603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5616" y="2132856"/>
            <a:ext cx="7920880" cy="3528392"/>
          </a:xfrm>
        </p:spPr>
        <p:txBody>
          <a:bodyPr/>
          <a:lstStyle/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استیج 1و 2 خفیف بوده به احتمال زیاد خودبخود پسرفت می کند.</a:t>
            </a:r>
          </a:p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در استیج 3 نئوواسکولاریزاسیون خارج شبکیه ای ممکن است تشدید یافته باعث کندگی کامل شبکیه شود که اغلب منجر به کوری کامل می شود.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4895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Course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71600" y="1844824"/>
            <a:ext cx="8172400" cy="5013176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Early Treatment for Retinopathy of Prematurity (ETROP) Study reclassified ROP into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1 (requiring treatment) and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2 (to be followed)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include a more virulent form of retinopathy in extremely low birth weight babies (aggressive, posterior ROP) which involves very central neovascularization with plus disease.</a:t>
            </a:r>
          </a:p>
        </p:txBody>
      </p:sp>
    </p:spTree>
    <p:extLst>
      <p:ext uri="{BB962C8B-B14F-4D97-AF65-F5344CB8AC3E}">
        <p14:creationId xmlns:p14="http://schemas.microsoft.com/office/powerpoint/2010/main" val="3454043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419100"/>
            <a:ext cx="7659960" cy="849660"/>
          </a:xfrm>
        </p:spPr>
        <p:txBody>
          <a:bodyPr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99592" y="1844824"/>
            <a:ext cx="8352928" cy="5013176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Infants at risk for severe ROP are examined according to national guidelines, usually starting at about 31 weeks’ postmenstrual age to detect those needing treatment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no ROP is seen by 36-42 weeks’ postmenstrual age, the risk of developing disease is very low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ROP is treated with anti-VEGF therapy, incomplete retinal vascularization with the risk of further ROP is extended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3080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5616" y="2132856"/>
            <a:ext cx="7920880" cy="352839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worst prognosis is associated with onset of severe disease in zone I (most immature) that can rapidly progress to type 1 disease with high risk of retinal detachment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Onset in zone II, or a slower evolution of the disorder, leads more often to complete resolution.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ROP with an onset in zone III has a good prognosis for full recovery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4474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55576" y="1988840"/>
            <a:ext cx="8388424" cy="468052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Infants who develop only mild ROP (i.e., stage 1 or 2 without plus disease) usually heal without a residual cicatrix and have only a slightly increased incidence of myopia/ hyperopia, strabismus, and amblyopia compared with term infants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those infants who develop type 1 ROP and receive laser ablation, severe myopia, glaucoma, and associated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sequelae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common</a:t>
            </a:r>
          </a:p>
        </p:txBody>
      </p:sp>
    </p:spTree>
    <p:extLst>
      <p:ext uri="{BB962C8B-B14F-4D97-AF65-F5344CB8AC3E}">
        <p14:creationId xmlns:p14="http://schemas.microsoft.com/office/powerpoint/2010/main" val="688111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628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/>
                </a:solidFill>
                <a:latin typeface="Times New Roman" charset="0"/>
              </a:rPr>
              <a:t>Retinopathy Of Prematurity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5616" y="2132856"/>
            <a:ext cx="7920880" cy="3528392"/>
          </a:xfrm>
        </p:spPr>
        <p:txBody>
          <a:bodyPr/>
          <a:lstStyle/>
          <a:p>
            <a:pPr lvl="0" algn="r" rtl="1" eaLnBrk="1" fontAlgn="auto" hangingPunct="1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kumimoji="0" lang="fa-IR" kern="1200" dirty="0">
                <a:effectLst/>
                <a:latin typeface="Calibri"/>
              </a:rPr>
              <a:t>در تمام دنیا حدود 10 درصد تولد ها زودرس ( زودتر از هفته 37 بارداری) اتفاق می افتد.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05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/>
                </a:solidFill>
                <a:latin typeface="Times New Roman" charset="0"/>
              </a:rPr>
              <a:t>Retinopathy Of Prematurity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5616" y="2132856"/>
            <a:ext cx="7920880" cy="3528392"/>
          </a:xfrm>
        </p:spPr>
        <p:txBody>
          <a:bodyPr/>
          <a:lstStyle/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انسیدانس رتینوپاتی نارسی در طی زمان  تغییر قابل توجهی نکرده است.</a:t>
            </a:r>
          </a:p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شاید به دلیل افزایش شانس زنده ماندن نوزادان نارستر از یک سو و بهبود کیفیت مراقبتهای بخش های مراقبت های ویژه نوزادان نارس از سوی دیگر </a:t>
            </a:r>
          </a:p>
          <a:p>
            <a:pPr algn="r" rt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102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/>
                </a:solidFill>
                <a:latin typeface="Times New Roman" charset="0"/>
              </a:rPr>
              <a:t>Retinopathy Of Prematurity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5616" y="2132856"/>
            <a:ext cx="7920880" cy="3528392"/>
          </a:xfrm>
        </p:spPr>
        <p:txBody>
          <a:bodyPr/>
          <a:lstStyle/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رتینوپاتی نارسی با توقف رشد عصبی و عروقی شبکیه در نوزاد نارس  شروع می شود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رشد عروقی شبکیه ممکن است مجدد بطور طبیعی شروع شود ولی زمانی که چنین اتفاقی نیفتد واسکولاریزاسیون پاتو لوژیک  عروق نابجا در شبکیه اتفاق می افتد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792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/>
                </a:solidFill>
                <a:latin typeface="Times New Roman" charset="0"/>
              </a:rPr>
              <a:t>Retinopathy Of Prematurity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5616" y="2132856"/>
            <a:ext cx="7920880" cy="3528392"/>
          </a:xfrm>
        </p:spPr>
        <p:txBody>
          <a:bodyPr/>
          <a:lstStyle/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بطور طبیعی عروقی شدن شبکیه از هفته 16 بارداری از دیسک اپتیک شروع شده به طرف محیطی تا  لبه محیطی شبکیه (اورا سراتا ) در هفته 36 حاملگی  و نواحی تمپورال در هفته 40 بارداری  گسترش می یابد.</a:t>
            </a:r>
          </a:p>
          <a:p>
            <a:pPr algn="r" rt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981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889954"/>
            <a:ext cx="6264696" cy="46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053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/>
                </a:solidFill>
                <a:latin typeface="Times New Roman" charset="0"/>
              </a:rPr>
              <a:t>Retinopathy Of Prematurity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5616" y="2132856"/>
            <a:ext cx="7920880" cy="3528392"/>
          </a:xfrm>
        </p:spPr>
        <p:txBody>
          <a:bodyPr/>
          <a:lstStyle/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رتینوپاتی نارسی بعد از تولد دو مرحله دارد.</a:t>
            </a:r>
          </a:p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فاز 1: توقف رشد طبیعی عروقی ( بسته شدن عروق نارس با اکسیژن اضافی)</a:t>
            </a:r>
          </a:p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فاز2:  رشد عروقی پاتولوژیک</a:t>
            </a:r>
          </a:p>
          <a:p>
            <a:pPr algn="r" rt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519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igh voltage">
  <a:themeElements>
    <a:clrScheme name="high voltage 1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6666FF"/>
      </a:hlink>
      <a:folHlink>
        <a:srgbClr val="1C6D9A"/>
      </a:folHlink>
    </a:clrScheme>
    <a:fontScheme name="high voltage">
      <a:majorFont>
        <a:latin typeface="Impact"/>
        <a:ea typeface=""/>
        <a:cs typeface=""/>
      </a:majorFont>
      <a:minorFont>
        <a:latin typeface="Impac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high voltage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 voltage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 voltage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8">
        <a:dk1>
          <a:srgbClr val="000000"/>
        </a:dk1>
        <a:lt1>
          <a:srgbClr val="FFFFFF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D60093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C20085"/>
        </a:accent6>
        <a:hlink>
          <a:srgbClr val="9966FF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1461</Words>
  <Application>Microsoft Office PowerPoint</Application>
  <PresentationFormat>On-screen Show (4:3)</PresentationFormat>
  <Paragraphs>134</Paragraphs>
  <Slides>36</Slides>
  <Notes>30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Arial Narrow</vt:lpstr>
      <vt:lpstr>Calibri</vt:lpstr>
      <vt:lpstr>Impact</vt:lpstr>
      <vt:lpstr>Times New Roman</vt:lpstr>
      <vt:lpstr>Wingdings</vt:lpstr>
      <vt:lpstr>Office Theme</vt:lpstr>
      <vt:lpstr>high voltage</vt:lpstr>
      <vt:lpstr>Custom Design</vt:lpstr>
      <vt:lpstr>1_Custom Design</vt:lpstr>
      <vt:lpstr>2_Custom Design</vt:lpstr>
      <vt:lpstr>رتینو پاتی نارسی </vt:lpstr>
      <vt:lpstr>رتینوپاتی نارسی</vt:lpstr>
      <vt:lpstr>Retinopathy Of Prematurity</vt:lpstr>
      <vt:lpstr>Retinopathy Of Prematurity</vt:lpstr>
      <vt:lpstr>Retinopathy Of Prematurity</vt:lpstr>
      <vt:lpstr>Retinopathy Of Prematurity</vt:lpstr>
      <vt:lpstr>Retinopathy Of Prematurity</vt:lpstr>
      <vt:lpstr>PowerPoint Presentation</vt:lpstr>
      <vt:lpstr>Retinopathy Of Prematurity</vt:lpstr>
      <vt:lpstr>PowerPoint Presentation</vt:lpstr>
      <vt:lpstr>Retinopathy Of Prematurity</vt:lpstr>
      <vt:lpstr>Retinopathy Of Prematurity</vt:lpstr>
      <vt:lpstr>PowerPoint Presentation</vt:lpstr>
      <vt:lpstr>Retinopathy Of Prematurity</vt:lpstr>
      <vt:lpstr>PowerPoint Presentation</vt:lpstr>
      <vt:lpstr>Retinopathy Of Prematurity</vt:lpstr>
      <vt:lpstr>Retinopathy Of Prematurity</vt:lpstr>
      <vt:lpstr>Risk factors</vt:lpstr>
      <vt:lpstr>Risk factors</vt:lpstr>
      <vt:lpstr>Risk factors</vt:lpstr>
      <vt:lpstr>Risk factors</vt:lpstr>
      <vt:lpstr>PowerPoint Presentation</vt:lpstr>
      <vt:lpstr>Risk factors</vt:lpstr>
      <vt:lpstr>Risk factors</vt:lpstr>
      <vt:lpstr>Risk factors</vt:lpstr>
      <vt:lpstr>Risk factors</vt:lpstr>
      <vt:lpstr>Risk factors</vt:lpstr>
      <vt:lpstr>PowerPoint Presentation</vt:lpstr>
      <vt:lpstr>PowerPoint Presentation</vt:lpstr>
      <vt:lpstr>Clinical Course</vt:lpstr>
      <vt:lpstr>PowerPoint Presentation</vt:lpstr>
      <vt:lpstr>Clinical Course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alzahra</dc:creator>
  <cp:lastModifiedBy>POUZESHI</cp:lastModifiedBy>
  <cp:revision>31</cp:revision>
  <dcterms:created xsi:type="dcterms:W3CDTF">2020-11-18T14:02:27Z</dcterms:created>
  <dcterms:modified xsi:type="dcterms:W3CDTF">2021-01-23T04:59:51Z</dcterms:modified>
</cp:coreProperties>
</file>